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3"/>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46" r:id="rId27"/>
    <p:sldId id="331" r:id="rId28"/>
    <p:sldId id="347" r:id="rId29"/>
    <p:sldId id="333" r:id="rId30"/>
    <p:sldId id="348" r:id="rId31"/>
    <p:sldId id="358" r:id="rId32"/>
    <p:sldId id="334" r:id="rId33"/>
    <p:sldId id="349" r:id="rId34"/>
    <p:sldId id="335" r:id="rId35"/>
    <p:sldId id="350" r:id="rId36"/>
    <p:sldId id="336" r:id="rId37"/>
    <p:sldId id="351" r:id="rId38"/>
    <p:sldId id="352" r:id="rId39"/>
    <p:sldId id="353" r:id="rId40"/>
    <p:sldId id="359" r:id="rId41"/>
    <p:sldId id="355" r:id="rId42"/>
    <p:sldId id="287" r:id="rId43"/>
    <p:sldId id="288" r:id="rId44"/>
    <p:sldId id="289" r:id="rId45"/>
    <p:sldId id="290" r:id="rId46"/>
    <p:sldId id="291" r:id="rId47"/>
    <p:sldId id="292" r:id="rId48"/>
    <p:sldId id="293" r:id="rId49"/>
    <p:sldId id="295" r:id="rId50"/>
    <p:sldId id="294" r:id="rId51"/>
    <p:sldId id="296" r:id="rId52"/>
  </p:sldIdLst>
  <p:sldSz cx="9144000" cy="5143500" type="screen16x9"/>
  <p:notesSz cx="7315200" cy="9601200"/>
  <p:embeddedFontLst>
    <p:embeddedFont>
      <p:font typeface="Calibri" panose="020F0502020204030204" pitchFamily="34" charset="0"/>
      <p:regular r:id="rId54"/>
      <p:bold r:id="rId55"/>
      <p:italic r:id="rId56"/>
      <p:boldItalic r:id="rId57"/>
    </p:embeddedFont>
    <p:embeddedFont>
      <p:font typeface="Maven Pro" pitchFamily="2" charset="77"/>
      <p:regular r:id="rId58"/>
      <p:bold r:id="rId59"/>
    </p:embeddedFont>
    <p:embeddedFont>
      <p:font typeface="Nunito" pitchFamily="2" charset="77"/>
      <p:regular r:id="rId60"/>
      <p:bold r:id="rId61"/>
      <p:italic r:id="rId62"/>
      <p:boldItalic r:id="rId63"/>
    </p:embeddedFont>
    <p:embeddedFont>
      <p:font typeface="Tw Cen MT Condensed" panose="020B0606020104020203" pitchFamily="34" charset="77"/>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041"/>
    <a:srgbClr val="00A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91" autoAdjust="0"/>
    <p:restoredTop sz="95211"/>
  </p:normalViewPr>
  <p:slideViewPr>
    <p:cSldViewPr snapToGrid="0" snapToObjects="1">
      <p:cViewPr>
        <p:scale>
          <a:sx n="135" d="100"/>
          <a:sy n="135" d="100"/>
        </p:scale>
        <p:origin x="1232" y="424"/>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Regular" pitchFamily="2" charset="7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Regular" pitchFamily="2" charset="77"/>
              </a:rPr>
              <a:t>Add how to get student/instructor license</a:t>
            </a:r>
            <a:endParaRPr sz="1200" dirty="0">
              <a:latin typeface="Maven Pro Regular" pitchFamily="2" charset="7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74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Regular"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Regular"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en-us/s/gallery/analyzing-ums?gallery=votd"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tableau.com/products/tria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tableau.com/academic"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public.tableau.com/profile/jeho.park4543#!/vizhome/DataVizwithTableau_0/Dashboard1"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publichealthintelligence.org/content/global-overview-magnitude-disparities-and-trend-infant-mortality-world-1950-2011"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ata.lacity.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Cindy Cheng</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3"/>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10</a:t>
            </a:fld>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3"/>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4"/>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11</a:t>
            </a:fld>
            <a:endParaRPr lang="e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sz="2400" b="1" dirty="0"/>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pPr/>
              <a:t>12</a:t>
            </a:fld>
            <a:endParaRPr lang="en" dirty="0"/>
          </a:p>
        </p:txBody>
      </p:sp>
      <p:grpSp>
        <p:nvGrpSpPr>
          <p:cNvPr id="34" name="Group 33">
            <a:extLst>
              <a:ext uri="{FF2B5EF4-FFF2-40B4-BE49-F238E27FC236}">
                <a16:creationId xmlns:a16="http://schemas.microsoft.com/office/drawing/2014/main" id="{8AE8BC4D-BC0B-5C4C-B7D1-785034CBCFF0}"/>
              </a:ext>
            </a:extLst>
          </p:cNvPr>
          <p:cNvGrpSpPr/>
          <p:nvPr/>
        </p:nvGrpSpPr>
        <p:grpSpPr>
          <a:xfrm>
            <a:off x="873611" y="508996"/>
            <a:ext cx="7396777" cy="4486776"/>
            <a:chOff x="824856" y="1586931"/>
            <a:chExt cx="7396777" cy="4486776"/>
          </a:xfrm>
        </p:grpSpPr>
        <p:grpSp>
          <p:nvGrpSpPr>
            <p:cNvPr id="31" name="Group 30">
              <a:extLst>
                <a:ext uri="{FF2B5EF4-FFF2-40B4-BE49-F238E27FC236}">
                  <a16:creationId xmlns:a16="http://schemas.microsoft.com/office/drawing/2014/main" id="{2A6291EF-6140-F044-8A65-3DDC135B4386}"/>
                </a:ext>
              </a:extLst>
            </p:cNvPr>
            <p:cNvGrpSpPr/>
            <p:nvPr/>
          </p:nvGrpSpPr>
          <p:grpSpPr>
            <a:xfrm>
              <a:off x="824856" y="1586931"/>
              <a:ext cx="7396777" cy="4486776"/>
              <a:chOff x="824856" y="1586931"/>
              <a:chExt cx="7396777" cy="4486776"/>
            </a:xfrm>
          </p:grpSpPr>
          <p:grpSp>
            <p:nvGrpSpPr>
              <p:cNvPr id="16" name="Group 15">
                <a:extLst>
                  <a:ext uri="{FF2B5EF4-FFF2-40B4-BE49-F238E27FC236}">
                    <a16:creationId xmlns:a16="http://schemas.microsoft.com/office/drawing/2014/main" id="{6769F14E-4992-B84F-A5A0-A57C9B96D807}"/>
                  </a:ext>
                </a:extLst>
              </p:cNvPr>
              <p:cNvGrpSpPr/>
              <p:nvPr/>
            </p:nvGrpSpPr>
            <p:grpSpPr>
              <a:xfrm>
                <a:off x="824856" y="1586931"/>
                <a:ext cx="7396777" cy="4486776"/>
                <a:chOff x="-937490" y="2177850"/>
                <a:chExt cx="9958648" cy="6224155"/>
              </a:xfrm>
            </p:grpSpPr>
            <p:grpSp>
              <p:nvGrpSpPr>
                <p:cNvPr id="13" name="Group 12">
                  <a:extLst>
                    <a:ext uri="{FF2B5EF4-FFF2-40B4-BE49-F238E27FC236}">
                      <a16:creationId xmlns:a16="http://schemas.microsoft.com/office/drawing/2014/main" id="{2F2414BD-CC2C-0740-BB1C-CAE5A57CD20E}"/>
                    </a:ext>
                  </a:extLst>
                </p:cNvPr>
                <p:cNvGrpSpPr/>
                <p:nvPr/>
              </p:nvGrpSpPr>
              <p:grpSpPr>
                <a:xfrm>
                  <a:off x="-937490" y="2177850"/>
                  <a:ext cx="9958648" cy="6224155"/>
                  <a:chOff x="-937490" y="2177850"/>
                  <a:chExt cx="9958648" cy="6224155"/>
                </a:xfrm>
              </p:grpSpPr>
              <p:grpSp>
                <p:nvGrpSpPr>
                  <p:cNvPr id="10" name="Group 9">
                    <a:extLst>
                      <a:ext uri="{FF2B5EF4-FFF2-40B4-BE49-F238E27FC236}">
                        <a16:creationId xmlns:a16="http://schemas.microsoft.com/office/drawing/2014/main" id="{7791E1BF-5100-6148-98A1-BA52D3EE5EC4}"/>
                      </a:ext>
                    </a:extLst>
                  </p:cNvPr>
                  <p:cNvGrpSpPr/>
                  <p:nvPr/>
                </p:nvGrpSpPr>
                <p:grpSpPr>
                  <a:xfrm>
                    <a:off x="-937490" y="2177850"/>
                    <a:ext cx="9958648" cy="6224155"/>
                    <a:chOff x="-937490" y="2177850"/>
                    <a:chExt cx="9958648" cy="6224155"/>
                  </a:xfrm>
                </p:grpSpPr>
                <p:pic>
                  <p:nvPicPr>
                    <p:cNvPr id="5" name="Picture 4" descr="Graphical user interface, application, Word&#10;&#10;Description automatically generated">
                      <a:extLst>
                        <a:ext uri="{FF2B5EF4-FFF2-40B4-BE49-F238E27FC236}">
                          <a16:creationId xmlns:a16="http://schemas.microsoft.com/office/drawing/2014/main" id="{554DE814-E1B2-9F49-9954-D9F0ACDDF0B5}"/>
                        </a:ext>
                      </a:extLst>
                    </p:cNvPr>
                    <p:cNvPicPr>
                      <a:picLocks noChangeAspect="1"/>
                    </p:cNvPicPr>
                    <p:nvPr/>
                  </p:nvPicPr>
                  <p:blipFill>
                    <a:blip r:embed="rId3"/>
                    <a:stretch>
                      <a:fillRect/>
                    </a:stretch>
                  </p:blipFill>
                  <p:spPr>
                    <a:xfrm>
                      <a:off x="-937490" y="2177850"/>
                      <a:ext cx="9958648" cy="6224155"/>
                    </a:xfrm>
                    <a:prstGeom prst="rect">
                      <a:avLst/>
                    </a:prstGeom>
                  </p:spPr>
                </p:pic>
                <p:pic>
                  <p:nvPicPr>
                    <p:cNvPr id="7" name="Picture 6">
                      <a:extLst>
                        <a:ext uri="{FF2B5EF4-FFF2-40B4-BE49-F238E27FC236}">
                          <a16:creationId xmlns:a16="http://schemas.microsoft.com/office/drawing/2014/main" id="{A19B6FC2-3F81-C94C-B66C-B1E592BD8666}"/>
                        </a:ext>
                      </a:extLst>
                    </p:cNvPr>
                    <p:cNvPicPr>
                      <a:picLocks noChangeAspect="1"/>
                    </p:cNvPicPr>
                    <p:nvPr/>
                  </p:nvPicPr>
                  <p:blipFill>
                    <a:blip r:embed="rId4"/>
                    <a:stretch>
                      <a:fillRect/>
                    </a:stretch>
                  </p:blipFill>
                  <p:spPr>
                    <a:xfrm>
                      <a:off x="4497301" y="2186164"/>
                      <a:ext cx="74699" cy="136050"/>
                    </a:xfrm>
                    <a:prstGeom prst="rect">
                      <a:avLst/>
                    </a:prstGeom>
                  </p:spPr>
                </p:pic>
                <p:pic>
                  <p:nvPicPr>
                    <p:cNvPr id="9" name="Picture 8">
                      <a:extLst>
                        <a:ext uri="{FF2B5EF4-FFF2-40B4-BE49-F238E27FC236}">
                          <a16:creationId xmlns:a16="http://schemas.microsoft.com/office/drawing/2014/main" id="{95FA3770-9056-CF48-BD83-6D616A279CD1}"/>
                        </a:ext>
                      </a:extLst>
                    </p:cNvPr>
                    <p:cNvPicPr>
                      <a:picLocks noChangeAspect="1"/>
                    </p:cNvPicPr>
                    <p:nvPr/>
                  </p:nvPicPr>
                  <p:blipFill>
                    <a:blip r:embed="rId5"/>
                    <a:stretch>
                      <a:fillRect/>
                    </a:stretch>
                  </p:blipFill>
                  <p:spPr>
                    <a:xfrm>
                      <a:off x="4497301" y="2191257"/>
                      <a:ext cx="1020785" cy="130957"/>
                    </a:xfrm>
                    <a:prstGeom prst="rect">
                      <a:avLst/>
                    </a:prstGeom>
                  </p:spPr>
                </p:pic>
              </p:grpSp>
              <p:pic>
                <p:nvPicPr>
                  <p:cNvPr id="12" name="Picture 11">
                    <a:extLst>
                      <a:ext uri="{FF2B5EF4-FFF2-40B4-BE49-F238E27FC236}">
                        <a16:creationId xmlns:a16="http://schemas.microsoft.com/office/drawing/2014/main" id="{93120A04-DC25-C444-9EA9-10220448862F}"/>
                      </a:ext>
                    </a:extLst>
                  </p:cNvPr>
                  <p:cNvPicPr>
                    <a:picLocks noChangeAspect="1"/>
                  </p:cNvPicPr>
                  <p:nvPr/>
                </p:nvPicPr>
                <p:blipFill>
                  <a:blip r:embed="rId6"/>
                  <a:stretch>
                    <a:fillRect/>
                  </a:stretch>
                </p:blipFill>
                <p:spPr>
                  <a:xfrm>
                    <a:off x="5541627" y="2186164"/>
                    <a:ext cx="727898" cy="130957"/>
                  </a:xfrm>
                  <a:prstGeom prst="rect">
                    <a:avLst/>
                  </a:prstGeom>
                </p:spPr>
              </p:pic>
            </p:grpSp>
            <p:pic>
              <p:nvPicPr>
                <p:cNvPr id="15" name="Picture 14">
                  <a:extLst>
                    <a:ext uri="{FF2B5EF4-FFF2-40B4-BE49-F238E27FC236}">
                      <a16:creationId xmlns:a16="http://schemas.microsoft.com/office/drawing/2014/main" id="{227097A4-274F-994A-9895-ADD1348C6C4F}"/>
                    </a:ext>
                  </a:extLst>
                </p:cNvPr>
                <p:cNvPicPr>
                  <a:picLocks noChangeAspect="1"/>
                </p:cNvPicPr>
                <p:nvPr/>
              </p:nvPicPr>
              <p:blipFill>
                <a:blip r:embed="rId7"/>
                <a:stretch>
                  <a:fillRect/>
                </a:stretch>
              </p:blipFill>
              <p:spPr>
                <a:xfrm>
                  <a:off x="6197098" y="2186164"/>
                  <a:ext cx="2734146" cy="130957"/>
                </a:xfrm>
                <a:prstGeom prst="rect">
                  <a:avLst/>
                </a:prstGeom>
              </p:spPr>
            </p:pic>
          </p:grpSp>
          <p:cxnSp>
            <p:nvCxnSpPr>
              <p:cNvPr id="26" name="Straight Arrow Connector 25">
                <a:extLst>
                  <a:ext uri="{FF2B5EF4-FFF2-40B4-BE49-F238E27FC236}">
                    <a16:creationId xmlns:a16="http://schemas.microsoft.com/office/drawing/2014/main" id="{BC609845-87F3-044A-8AF4-23919B9AA03D}"/>
                  </a:ext>
                </a:extLst>
              </p:cNvPr>
              <p:cNvCxnSpPr>
                <a:cxnSpLocks/>
                <a:endCxn id="30" idx="1"/>
              </p:cNvCxnSpPr>
              <p:nvPr/>
            </p:nvCxnSpPr>
            <p:spPr>
              <a:xfrm>
                <a:off x="4895357" y="1649923"/>
                <a:ext cx="599958" cy="14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0ABE00-96FD-F140-967C-A0E0F62880C6}"/>
                  </a:ext>
                </a:extLst>
              </p:cNvPr>
              <p:cNvSpPr txBox="1"/>
              <p:nvPr/>
            </p:nvSpPr>
            <p:spPr>
              <a:xfrm>
                <a:off x="5495315" y="1640125"/>
                <a:ext cx="1000595" cy="307777"/>
              </a:xfrm>
              <a:prstGeom prst="rect">
                <a:avLst/>
              </a:prstGeom>
              <a:noFill/>
            </p:spPr>
            <p:txBody>
              <a:bodyPr wrap="none" rtlCol="0">
                <a:spAutoFit/>
              </a:bodyPr>
              <a:lstStyle/>
              <a:p>
                <a:r>
                  <a:rPr lang="en-US" b="1" dirty="0">
                    <a:solidFill>
                      <a:srgbClr val="00A985"/>
                    </a:solidFill>
                  </a:rPr>
                  <a:t>Menu Bar</a:t>
                </a:r>
              </a:p>
            </p:txBody>
          </p:sp>
          <p:cxnSp>
            <p:nvCxnSpPr>
              <p:cNvPr id="37" name="Straight Arrow Connector 36">
                <a:extLst>
                  <a:ext uri="{FF2B5EF4-FFF2-40B4-BE49-F238E27FC236}">
                    <a16:creationId xmlns:a16="http://schemas.microsoft.com/office/drawing/2014/main" id="{5BF4AA38-77CC-4A4E-A088-C24A9CE0CE3B}"/>
                  </a:ext>
                </a:extLst>
              </p:cNvPr>
              <p:cNvCxnSpPr>
                <a:cxnSpLocks/>
              </p:cNvCxnSpPr>
              <p:nvPr/>
            </p:nvCxnSpPr>
            <p:spPr>
              <a:xfrm>
                <a:off x="5537857" y="1977468"/>
                <a:ext cx="586208" cy="2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8B21BC-EF5F-E449-8E86-77717A2647E5}"/>
                  </a:ext>
                </a:extLst>
              </p:cNvPr>
              <p:cNvSpPr txBox="1"/>
              <p:nvPr/>
            </p:nvSpPr>
            <p:spPr>
              <a:xfrm>
                <a:off x="6124065" y="1817937"/>
                <a:ext cx="1257075" cy="307777"/>
              </a:xfrm>
              <a:prstGeom prst="rect">
                <a:avLst/>
              </a:prstGeom>
              <a:noFill/>
            </p:spPr>
            <p:txBody>
              <a:bodyPr wrap="none" rtlCol="0">
                <a:spAutoFit/>
              </a:bodyPr>
              <a:lstStyle/>
              <a:p>
                <a:r>
                  <a:rPr lang="en-US" b="1" dirty="0">
                    <a:solidFill>
                      <a:srgbClr val="00A985"/>
                    </a:solidFill>
                  </a:rPr>
                  <a:t>Toolbar Icon</a:t>
                </a:r>
              </a:p>
            </p:txBody>
          </p:sp>
          <p:cxnSp>
            <p:nvCxnSpPr>
              <p:cNvPr id="46" name="Straight Arrow Connector 45">
                <a:extLst>
                  <a:ext uri="{FF2B5EF4-FFF2-40B4-BE49-F238E27FC236}">
                    <a16:creationId xmlns:a16="http://schemas.microsoft.com/office/drawing/2014/main" id="{C201DA98-B960-6E44-A4BD-233AB4E47E61}"/>
                  </a:ext>
                </a:extLst>
              </p:cNvPr>
              <p:cNvCxnSpPr>
                <a:cxnSpLocks/>
              </p:cNvCxnSpPr>
              <p:nvPr/>
            </p:nvCxnSpPr>
            <p:spPr>
              <a:xfrm>
                <a:off x="1948144" y="2713088"/>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2AB4A1-6346-344B-993D-604C08EA7B34}"/>
                  </a:ext>
                </a:extLst>
              </p:cNvPr>
              <p:cNvSpPr txBox="1"/>
              <p:nvPr/>
            </p:nvSpPr>
            <p:spPr>
              <a:xfrm>
                <a:off x="3313673" y="2569548"/>
                <a:ext cx="2194832" cy="307777"/>
              </a:xfrm>
              <a:prstGeom prst="rect">
                <a:avLst/>
              </a:prstGeom>
              <a:noFill/>
            </p:spPr>
            <p:txBody>
              <a:bodyPr wrap="none" rtlCol="0">
                <a:spAutoFit/>
              </a:bodyPr>
              <a:lstStyle/>
              <a:p>
                <a:r>
                  <a:rPr lang="en-US" b="1" dirty="0">
                    <a:solidFill>
                      <a:srgbClr val="00A985"/>
                    </a:solidFill>
                  </a:rPr>
                  <a:t>Dimension &amp; Sets Shelf</a:t>
                </a:r>
              </a:p>
            </p:txBody>
          </p:sp>
          <p:cxnSp>
            <p:nvCxnSpPr>
              <p:cNvPr id="50" name="Straight Arrow Connector 49">
                <a:extLst>
                  <a:ext uri="{FF2B5EF4-FFF2-40B4-BE49-F238E27FC236}">
                    <a16:creationId xmlns:a16="http://schemas.microsoft.com/office/drawing/2014/main" id="{FCC9D8D0-9F46-E14C-ABBE-77C63BA3249E}"/>
                  </a:ext>
                </a:extLst>
              </p:cNvPr>
              <p:cNvCxnSpPr>
                <a:cxnSpLocks/>
              </p:cNvCxnSpPr>
              <p:nvPr/>
            </p:nvCxnSpPr>
            <p:spPr>
              <a:xfrm>
                <a:off x="2905266" y="3249352"/>
                <a:ext cx="4084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F21071-BF2C-9C4C-BB1D-9E5504A09590}"/>
                  </a:ext>
                </a:extLst>
              </p:cNvPr>
              <p:cNvSpPr txBox="1"/>
              <p:nvPr/>
            </p:nvSpPr>
            <p:spPr>
              <a:xfrm>
                <a:off x="3313673" y="3110852"/>
                <a:ext cx="1160895" cy="307777"/>
              </a:xfrm>
              <a:prstGeom prst="rect">
                <a:avLst/>
              </a:prstGeom>
              <a:noFill/>
            </p:spPr>
            <p:txBody>
              <a:bodyPr wrap="none" rtlCol="0">
                <a:spAutoFit/>
              </a:bodyPr>
              <a:lstStyle/>
              <a:p>
                <a:r>
                  <a:rPr lang="en-US" b="1" dirty="0">
                    <a:solidFill>
                      <a:srgbClr val="00A985"/>
                    </a:solidFill>
                  </a:rPr>
                  <a:t>Marks Card</a:t>
                </a:r>
              </a:p>
            </p:txBody>
          </p:sp>
          <p:cxnSp>
            <p:nvCxnSpPr>
              <p:cNvPr id="54" name="Straight Arrow Connector 53">
                <a:extLst>
                  <a:ext uri="{FF2B5EF4-FFF2-40B4-BE49-F238E27FC236}">
                    <a16:creationId xmlns:a16="http://schemas.microsoft.com/office/drawing/2014/main" id="{EE4A80D9-8E52-EF4B-BBCB-2C624387B3F7}"/>
                  </a:ext>
                </a:extLst>
              </p:cNvPr>
              <p:cNvCxnSpPr>
                <a:cxnSpLocks/>
              </p:cNvCxnSpPr>
              <p:nvPr/>
            </p:nvCxnSpPr>
            <p:spPr>
              <a:xfrm>
                <a:off x="1948144" y="460376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83661F-2141-9F48-BEC1-646394FB80F2}"/>
                  </a:ext>
                </a:extLst>
              </p:cNvPr>
              <p:cNvSpPr txBox="1"/>
              <p:nvPr/>
            </p:nvSpPr>
            <p:spPr>
              <a:xfrm>
                <a:off x="3313673" y="4464929"/>
                <a:ext cx="1398140" cy="307777"/>
              </a:xfrm>
              <a:prstGeom prst="rect">
                <a:avLst/>
              </a:prstGeom>
              <a:noFill/>
            </p:spPr>
            <p:txBody>
              <a:bodyPr wrap="none" rtlCol="0">
                <a:spAutoFit/>
              </a:bodyPr>
              <a:lstStyle/>
              <a:p>
                <a:r>
                  <a:rPr lang="en-US" b="1" dirty="0">
                    <a:solidFill>
                      <a:srgbClr val="00A985"/>
                    </a:solidFill>
                  </a:rPr>
                  <a:t>Measure Shelf</a:t>
                </a:r>
              </a:p>
            </p:txBody>
          </p:sp>
          <p:cxnSp>
            <p:nvCxnSpPr>
              <p:cNvPr id="56" name="Straight Arrow Connector 55">
                <a:extLst>
                  <a:ext uri="{FF2B5EF4-FFF2-40B4-BE49-F238E27FC236}">
                    <a16:creationId xmlns:a16="http://schemas.microsoft.com/office/drawing/2014/main" id="{62F65144-69B8-A142-9E2C-D83813F084B7}"/>
                  </a:ext>
                </a:extLst>
              </p:cNvPr>
              <p:cNvCxnSpPr>
                <a:cxnSpLocks/>
              </p:cNvCxnSpPr>
              <p:nvPr/>
            </p:nvCxnSpPr>
            <p:spPr>
              <a:xfrm>
                <a:off x="1948144" y="565675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6A39CB-0F6D-3A4B-BCAD-782010E476CA}"/>
                  </a:ext>
                </a:extLst>
              </p:cNvPr>
              <p:cNvSpPr txBox="1"/>
              <p:nvPr/>
            </p:nvSpPr>
            <p:spPr>
              <a:xfrm>
                <a:off x="3313673" y="5502865"/>
                <a:ext cx="1649811" cy="307777"/>
              </a:xfrm>
              <a:prstGeom prst="rect">
                <a:avLst/>
              </a:prstGeom>
              <a:noFill/>
            </p:spPr>
            <p:txBody>
              <a:bodyPr wrap="none" rtlCol="0">
                <a:spAutoFit/>
              </a:bodyPr>
              <a:lstStyle/>
              <a:p>
                <a:r>
                  <a:rPr lang="en-US" b="1" dirty="0">
                    <a:solidFill>
                      <a:srgbClr val="00A985"/>
                    </a:solidFill>
                  </a:rPr>
                  <a:t>Parameters Shelf</a:t>
                </a:r>
              </a:p>
            </p:txBody>
          </p:sp>
        </p:grpSp>
        <p:sp>
          <p:nvSpPr>
            <p:cNvPr id="33" name="Rectangle 32">
              <a:extLst>
                <a:ext uri="{FF2B5EF4-FFF2-40B4-BE49-F238E27FC236}">
                  <a16:creationId xmlns:a16="http://schemas.microsoft.com/office/drawing/2014/main" id="{3F0C8F98-EF80-284F-91AF-807D92E621BF}"/>
                </a:ext>
              </a:extLst>
            </p:cNvPr>
            <p:cNvSpPr/>
            <p:nvPr/>
          </p:nvSpPr>
          <p:spPr>
            <a:xfrm>
              <a:off x="1086280" y="1592924"/>
              <a:ext cx="3775262" cy="12135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D8EA86-62AA-E54B-BEBA-36F45DCD5CB2}"/>
                </a:ext>
              </a:extLst>
            </p:cNvPr>
            <p:cNvSpPr/>
            <p:nvPr/>
          </p:nvSpPr>
          <p:spPr>
            <a:xfrm>
              <a:off x="824857" y="1856448"/>
              <a:ext cx="4670458" cy="206107"/>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35E5C2A-93C6-CC46-948C-3F68AA8BF76F}"/>
                </a:ext>
              </a:extLst>
            </p:cNvPr>
            <p:cNvSpPr/>
            <p:nvPr/>
          </p:nvSpPr>
          <p:spPr>
            <a:xfrm>
              <a:off x="824857" y="2645421"/>
              <a:ext cx="1083127" cy="1670671"/>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D65BF6-8E28-7A40-902E-D5240594DE2B}"/>
                </a:ext>
              </a:extLst>
            </p:cNvPr>
            <p:cNvSpPr/>
            <p:nvPr/>
          </p:nvSpPr>
          <p:spPr>
            <a:xfrm>
              <a:off x="824857" y="4340963"/>
              <a:ext cx="1083127" cy="635148"/>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47AEEC-8FA7-F24F-8FD8-F871794DC594}"/>
                </a:ext>
              </a:extLst>
            </p:cNvPr>
            <p:cNvSpPr/>
            <p:nvPr/>
          </p:nvSpPr>
          <p:spPr>
            <a:xfrm>
              <a:off x="824857" y="5498624"/>
              <a:ext cx="1083127" cy="31626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0C43D6-51D2-1349-8944-8153D9D18DC4}"/>
                </a:ext>
              </a:extLst>
            </p:cNvPr>
            <p:cNvSpPr/>
            <p:nvPr/>
          </p:nvSpPr>
          <p:spPr>
            <a:xfrm>
              <a:off x="2028015" y="2789800"/>
              <a:ext cx="825022" cy="1072529"/>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925"/>
            <a:ext cx="8520600" cy="572700"/>
          </a:xfrm>
        </p:spPr>
        <p:txBody>
          <a:bodyPr/>
          <a:lstStyle/>
          <a:p>
            <a:r>
              <a:rPr lang="en-US" sz="2400" b="1" dirty="0"/>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t>Menu Bar: </a:t>
            </a:r>
            <a:r>
              <a:rPr lang="en-US" sz="1300" dirty="0"/>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t>Toolbar Icon: </a:t>
            </a:r>
            <a:r>
              <a:rPr lang="en-US" sz="1300" dirty="0"/>
              <a:t>Toolbar icon present below the menu bar can be used to edit the workbook using different features such as undo, redo, save, new data source, slideshow and so on.</a:t>
            </a:r>
          </a:p>
          <a:p>
            <a:r>
              <a:rPr lang="en-US" sz="1300" b="1" dirty="0"/>
              <a:t>Dimension Shelf:</a:t>
            </a:r>
            <a:r>
              <a:rPr lang="en-US" sz="1300" dirty="0"/>
              <a:t> The dimensions present in the data source can be viewed in the dimension shelf.</a:t>
            </a:r>
          </a:p>
          <a:p>
            <a:r>
              <a:rPr lang="en-US" sz="1300" b="1" dirty="0"/>
              <a:t>Measure Shelf:</a:t>
            </a:r>
            <a:r>
              <a:rPr lang="en-US" sz="1300" dirty="0"/>
              <a:t> The measures present in the data source can be viewed on the measure shelf.</a:t>
            </a:r>
          </a:p>
          <a:p>
            <a:r>
              <a:rPr lang="en-US" sz="1300" b="1" dirty="0"/>
              <a:t>Sets and Parameters Shelf:</a:t>
            </a:r>
            <a:r>
              <a:rPr lang="en-US" sz="1300" dirty="0"/>
              <a:t> The user-defined sets and parameters can be viewed in the sets and parameter shelf. It can also be used to edit the existing sets and parameters.</a:t>
            </a:r>
          </a:p>
          <a:p>
            <a:r>
              <a:rPr lang="en-US" sz="1300" b="1" dirty="0"/>
              <a:t>Page Shelf:</a:t>
            </a:r>
            <a:r>
              <a:rPr lang="en-US" sz="1300" dirty="0"/>
              <a:t> Page shelf can be used to view the visualization in video format by keeping the relevant filter on the page shelf.</a:t>
            </a:r>
          </a:p>
          <a:p>
            <a:r>
              <a:rPr lang="en-US" sz="1300" b="1" dirty="0"/>
              <a:t>Filter Shelf:</a:t>
            </a:r>
            <a:r>
              <a:rPr lang="en-US" sz="1300" dirty="0"/>
              <a:t> The filters that can control the visualization can be placed on the filter shelf, and the required dimensions or measures can be filtered in.</a:t>
            </a:r>
          </a:p>
          <a:p>
            <a:r>
              <a:rPr lang="en-US" sz="1300" b="1" dirty="0"/>
              <a:t>Marks Card:</a:t>
            </a:r>
            <a:r>
              <a:rPr lang="en-US" sz="1300" dirty="0"/>
              <a:t> Marks card can be used to design the visualization. The data components of the visualization such as color, size, shape, path, label, and tooltip used in the visualizations can be modified in the marks card.</a:t>
            </a:r>
          </a:p>
          <a:p>
            <a:r>
              <a:rPr lang="en-US" sz="1300" b="1" dirty="0"/>
              <a:t>Worksheet:</a:t>
            </a:r>
            <a:r>
              <a:rPr lang="en-US" sz="1300" dirty="0"/>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pPr/>
              <a:t>13</a:t>
            </a:fld>
            <a:endParaRPr lang="en" dirty="0"/>
          </a:p>
        </p:txBody>
      </p:sp>
      <p:sp>
        <p:nvSpPr>
          <p:cNvPr id="5" name="Rectangle 4">
            <a:extLst>
              <a:ext uri="{FF2B5EF4-FFF2-40B4-BE49-F238E27FC236}">
                <a16:creationId xmlns:a16="http://schemas.microsoft.com/office/drawing/2014/main" id="{CD41DBF0-6C50-D842-BCBA-2BB5BC03721B}"/>
              </a:ext>
            </a:extLst>
          </p:cNvPr>
          <p:cNvSpPr/>
          <p:nvPr/>
        </p:nvSpPr>
        <p:spPr>
          <a:xfrm>
            <a:off x="0" y="0"/>
            <a:ext cx="2460396" cy="8107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 – WIP</a:t>
            </a:r>
          </a:p>
          <a:p>
            <a:pPr algn="ctr"/>
            <a:r>
              <a:rPr lang="en-US" dirty="0">
                <a:solidFill>
                  <a:schemeClr val="tx1"/>
                </a:solidFill>
              </a:rPr>
              <a:t>(Fix according to the Screenshot)</a:t>
            </a:r>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83483"/>
            <a:ext cx="8520600" cy="572700"/>
          </a:xfrm>
        </p:spPr>
        <p:txBody>
          <a:bodyPr/>
          <a:lstStyle/>
          <a:p>
            <a:r>
              <a:rPr lang="en-US" sz="2400" b="1" dirty="0"/>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dirty="0"/>
          </a:p>
        </p:txBody>
      </p:sp>
      <p:pic>
        <p:nvPicPr>
          <p:cNvPr id="3074" name="Picture 2" descr="https://www.guru99.com/images/tableau/060818_0459_HowtoDownlo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92561"/>
            <a:ext cx="8520600" cy="572700"/>
          </a:xfrm>
        </p:spPr>
        <p:txBody>
          <a:bodyPr/>
          <a:lstStyle/>
          <a:p>
            <a:endParaRPr lang="en-US" sz="2400" b="1" dirty="0"/>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t>Check point:</a:t>
            </a:r>
            <a:r>
              <a:rPr lang="en-US" sz="2000" dirty="0"/>
              <a:t> </a:t>
            </a:r>
          </a:p>
          <a:p>
            <a:pPr marL="114300" indent="0">
              <a:buNone/>
            </a:pPr>
            <a:endParaRPr lang="en-US" sz="2000" dirty="0"/>
          </a:p>
          <a:p>
            <a:r>
              <a:rPr lang="en-US" sz="2000" dirty="0"/>
              <a:t>Locate Menu bar, Tool bar, Dimensions, Measures, Filter Shelf and Marks Card in the Workspace.</a:t>
            </a:r>
          </a:p>
          <a:p>
            <a:endParaRPr lang="en-US" sz="2000" dirty="0"/>
          </a:p>
          <a:p>
            <a:r>
              <a:rPr lang="en-US" sz="2000" dirty="0"/>
              <a:t>Know where is Data Source, Current Sheet, New Sheet, New Dashboard and New Story in the Navigation</a:t>
            </a: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1600" dirty="0"/>
          </a:p>
          <a:p>
            <a:pPr marL="114300" indent="0">
              <a:buNone/>
            </a:pPr>
            <a:endParaRPr lang="en-US" sz="1600" dirty="0"/>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15</a:t>
            </a:fld>
            <a:endParaRPr lang="en" dirty="0"/>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sz="2400" b="1" dirty="0"/>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pPr/>
              <a:t>16</a:t>
            </a:fld>
            <a:endParaRPr lang="en" dirty="0"/>
          </a:p>
        </p:txBody>
      </p:sp>
      <p:pic>
        <p:nvPicPr>
          <p:cNvPr id="4098" name="Picture 2" descr="https://www.guru99.com/images/tableau/060818_0511_TableauCon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a:lstStyle/>
          <a:p>
            <a:r>
              <a:rPr lang="en-US" dirty="0"/>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t>Click on Microsoft Excel option in the data tab then select “global_superstore_2016.xlxs.”</a:t>
            </a:r>
          </a:p>
          <a:p>
            <a:r>
              <a:rPr lang="en-US" dirty="0"/>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pPr/>
              <a:t>17</a:t>
            </a:fld>
            <a:endParaRPr lang="en" dirty="0"/>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2"/>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t>https://</a:t>
            </a:r>
            <a:r>
              <a:rPr lang="en-US" sz="2400" dirty="0" err="1"/>
              <a:t>github.com</a:t>
            </a:r>
            <a:r>
              <a:rPr lang="en-US" sz="2400" dirty="0"/>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pPr/>
              <a:t>18</a:t>
            </a:fld>
            <a:endParaRPr lang="en" dirty="0"/>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13728"/>
            <a:ext cx="8520600" cy="572700"/>
          </a:xfrm>
        </p:spPr>
        <p:txBody>
          <a:bodyPr/>
          <a:lstStyle/>
          <a:p>
            <a:r>
              <a:rPr lang="en-US" sz="2400" b="1" dirty="0"/>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p>
          <a:p>
            <a:pPr marL="114300" indent="0">
              <a:buNone/>
            </a:pPr>
            <a:r>
              <a:rPr lang="en-US" sz="1600" dirty="0"/>
              <a:t>Under </a:t>
            </a:r>
            <a:r>
              <a:rPr lang="en-US" sz="1600" b="1" dirty="0"/>
              <a:t>Data Source</a:t>
            </a:r>
            <a:r>
              <a:rPr lang="en-US" sz="1600" dirty="0"/>
              <a:t>, let’s build a relationship between </a:t>
            </a:r>
            <a:r>
              <a:rPr lang="en-US" sz="1600" b="1" dirty="0"/>
              <a:t>Orders</a:t>
            </a:r>
            <a:r>
              <a:rPr lang="en-US" sz="1600" dirty="0"/>
              <a:t> and </a:t>
            </a:r>
            <a:r>
              <a:rPr lang="en-US" sz="1600" b="1" dirty="0"/>
              <a:t>Returns</a:t>
            </a:r>
            <a:r>
              <a:rPr lang="en-US" sz="1600" dirty="0"/>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pPr/>
              <a:t>19</a:t>
            </a:fld>
            <a:endParaRPr lang="en" dirty="0"/>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3"/>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pPr/>
              <a:t>2</a:t>
            </a:fld>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25"/>
            <a:ext cx="8520600" cy="572700"/>
          </a:xfrm>
        </p:spPr>
        <p:txBody>
          <a:bodyPr/>
          <a:lstStyle/>
          <a:p>
            <a:r>
              <a:rPr lang="en-US" sz="2400" b="1" dirty="0"/>
              <a:t>Orders + Returns Example</a:t>
            </a:r>
          </a:p>
        </p:txBody>
      </p:sp>
      <p:sp>
        <p:nvSpPr>
          <p:cNvPr id="3" name="Text Placeholder 2"/>
          <p:cNvSpPr>
            <a:spLocks noGrp="1"/>
          </p:cNvSpPr>
          <p:nvPr>
            <p:ph type="body" idx="1"/>
          </p:nvPr>
        </p:nvSpPr>
        <p:spPr>
          <a:xfrm>
            <a:off x="446050" y="571638"/>
            <a:ext cx="4047892" cy="3416400"/>
          </a:xfrm>
        </p:spPr>
        <p:txBody>
          <a:bodyPr/>
          <a:lstStyle/>
          <a:p>
            <a:pPr marL="114300" indent="0">
              <a:buNone/>
            </a:pPr>
            <a:r>
              <a:rPr lang="en-US" sz="1600" dirty="0"/>
              <a:t>With the </a:t>
            </a:r>
            <a:r>
              <a:rPr lang="en-US" sz="1600" b="1" dirty="0"/>
              <a:t>relationship</a:t>
            </a:r>
            <a:r>
              <a:rPr lang="en-US" sz="1600" dirty="0"/>
              <a:t> between Orders and Returns created, what is the answer to the question of “Which region has the greatest number of returns?”</a:t>
            </a:r>
          </a:p>
          <a:p>
            <a:pPr marL="114300" indent="0">
              <a:buNone/>
            </a:pPr>
            <a:endParaRPr lang="en-US" sz="1600" dirty="0"/>
          </a:p>
          <a:p>
            <a:pPr marL="114300" indent="0">
              <a:buNone/>
            </a:pPr>
            <a:r>
              <a:rPr lang="en-US" sz="1600" dirty="0"/>
              <a:t>Answer the question by clicking on Sheet 1, drag and drop </a:t>
            </a:r>
            <a:r>
              <a:rPr lang="en-US" sz="1600" b="1" dirty="0"/>
              <a:t>Region</a:t>
            </a:r>
            <a:r>
              <a:rPr lang="en-US" sz="1600" dirty="0"/>
              <a:t> to </a:t>
            </a:r>
            <a:r>
              <a:rPr lang="en-US" sz="1600" b="1" dirty="0"/>
              <a:t>Columns</a:t>
            </a:r>
            <a:r>
              <a:rPr lang="en-US" sz="1600" dirty="0"/>
              <a:t> followed by </a:t>
            </a:r>
            <a:r>
              <a:rPr lang="en-US" sz="1600" b="1" dirty="0"/>
              <a:t>Order ID (Returns) </a:t>
            </a:r>
            <a:r>
              <a:rPr lang="en-US" sz="1600" dirty="0"/>
              <a:t>to </a:t>
            </a:r>
            <a:r>
              <a:rPr lang="en-US" sz="1600" b="1" dirty="0"/>
              <a:t>Rows</a:t>
            </a:r>
            <a:r>
              <a:rPr lang="en-US" sz="1600" dirty="0"/>
              <a:t>.  Then go to </a:t>
            </a:r>
            <a:r>
              <a:rPr lang="en-US" sz="1600" b="1" dirty="0"/>
              <a:t>Analysis</a:t>
            </a:r>
            <a:r>
              <a:rPr lang="en-US" sz="1600" dirty="0"/>
              <a:t> -&gt; </a:t>
            </a:r>
            <a:r>
              <a:rPr lang="en-US" sz="1600" b="1" dirty="0"/>
              <a:t>Totals</a:t>
            </a:r>
            <a:r>
              <a:rPr lang="en-US" sz="1600" dirty="0"/>
              <a:t> -&gt; </a:t>
            </a:r>
            <a:r>
              <a:rPr lang="en-US" sz="1600" b="1" dirty="0"/>
              <a:t>Show Column Grand Totals</a:t>
            </a:r>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20</a:t>
            </a:fld>
            <a:endParaRPr lang="en" dirty="0"/>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2"/>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92561"/>
            <a:ext cx="8520600" cy="572700"/>
          </a:xfrm>
        </p:spPr>
        <p:txBody>
          <a:bodyPr/>
          <a:lstStyle/>
          <a:p>
            <a:endParaRPr lang="en-US" sz="2400" b="1" dirty="0"/>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t>Check point:</a:t>
            </a:r>
            <a:r>
              <a:rPr lang="en-US" sz="2000" dirty="0"/>
              <a:t> Looking at the global_superstore_2016 data, what other relationship(s) can you identify?  What does the relationship(s) tell you? </a:t>
            </a:r>
          </a:p>
          <a:p>
            <a:pPr marL="114300" indent="0">
              <a:buNone/>
            </a:pPr>
            <a:endParaRPr lang="en-US" sz="2000" dirty="0"/>
          </a:p>
          <a:p>
            <a:r>
              <a:rPr lang="en-US" sz="2000" dirty="0">
                <a:solidFill>
                  <a:schemeClr val="bg1">
                    <a:lumMod val="50000"/>
                  </a:schemeClr>
                </a:solidFill>
              </a:rPr>
              <a:t>Look at the Orders, Returns and People sheets to see what interests you.  </a:t>
            </a:r>
          </a:p>
          <a:p>
            <a:r>
              <a:rPr lang="en-US" sz="2000" dirty="0">
                <a:solidFill>
                  <a:schemeClr val="bg1">
                    <a:lumMod val="50000"/>
                  </a:schemeClr>
                </a:solidFill>
              </a:rPr>
              <a:t>Once the relationship is formed, drag and drop into worksheet.</a:t>
            </a:r>
          </a:p>
          <a:p>
            <a:r>
              <a:rPr lang="en-US" sz="2000" dirty="0">
                <a:solidFill>
                  <a:schemeClr val="bg1">
                    <a:lumMod val="50000"/>
                  </a:schemeClr>
                </a:solidFill>
              </a:rPr>
              <a:t>Enter your answer(s) in the chat, raise your hand or unmute.  </a:t>
            </a: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1600" dirty="0"/>
          </a:p>
          <a:p>
            <a:pPr marL="114300" indent="0">
              <a:buNone/>
            </a:pPr>
            <a:endParaRPr lang="en-US" sz="1600" dirty="0"/>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21</a:t>
            </a:fld>
            <a:endParaRPr lang="en" dirty="0"/>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22</a:t>
            </a:fld>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2"/>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a:normAutofit/>
          </a:bodyPr>
          <a:lstStyle/>
          <a:p>
            <a:r>
              <a:rPr lang="en-US" dirty="0">
                <a:solidFill>
                  <a:srgbClr val="FFFFFF"/>
                </a:solidFill>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Time series</a:t>
            </a:r>
            <a:br>
              <a:rPr lang="en-US" dirty="0"/>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6"/>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Time Series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t>Want to see profit over time, let’s build a bar graph by drag and drop </a:t>
            </a:r>
            <a:r>
              <a:rPr lang="en-US" sz="1600" b="1" dirty="0"/>
              <a:t>Order Date </a:t>
            </a:r>
            <a:r>
              <a:rPr lang="en-US" sz="1600" dirty="0"/>
              <a:t>to </a:t>
            </a:r>
            <a:r>
              <a:rPr lang="en-US" sz="1600" b="1" dirty="0"/>
              <a:t>Columns</a:t>
            </a:r>
            <a:r>
              <a:rPr lang="en-US" sz="1600" dirty="0"/>
              <a:t> and </a:t>
            </a:r>
            <a:r>
              <a:rPr lang="en-US" sz="1600" b="1" dirty="0"/>
              <a:t>Profit</a:t>
            </a:r>
            <a:r>
              <a:rPr lang="en-US" sz="1600" dirty="0"/>
              <a:t> to </a:t>
            </a:r>
            <a:r>
              <a:rPr lang="en-US" sz="1600" b="1" dirty="0"/>
              <a:t>Rows</a:t>
            </a:r>
            <a:r>
              <a:rPr lang="en-US" sz="1600" dirty="0"/>
              <a:t>.  </a:t>
            </a:r>
          </a:p>
          <a:p>
            <a:r>
              <a:rPr lang="en-US" sz="1600" dirty="0"/>
              <a:t>After building the bar graph, drop </a:t>
            </a:r>
            <a:r>
              <a:rPr lang="en-US" sz="1600" b="1" dirty="0"/>
              <a:t>Segment</a:t>
            </a:r>
            <a:r>
              <a:rPr lang="en-US" sz="1600" dirty="0"/>
              <a:t> to </a:t>
            </a:r>
            <a:r>
              <a:rPr lang="en-US" sz="1600" b="1" dirty="0"/>
              <a:t>Color</a:t>
            </a:r>
            <a:r>
              <a:rPr lang="en-US" sz="1600" dirty="0"/>
              <a:t> under </a:t>
            </a:r>
            <a:r>
              <a:rPr lang="en-US" sz="1600" b="1" dirty="0"/>
              <a:t>Marks</a:t>
            </a:r>
            <a:r>
              <a:rPr lang="en-US" sz="1600" dirty="0"/>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2"/>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Ranking</a:t>
            </a:r>
            <a:br>
              <a:rPr lang="en-US" dirty="0"/>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2"/>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Ranking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87028"/>
            <a:ext cx="9032488" cy="3416400"/>
          </a:xfrm>
        </p:spPr>
        <p:txBody>
          <a:bodyPr/>
          <a:lstStyle/>
          <a:p>
            <a:r>
              <a:rPr lang="en-US" sz="1600" dirty="0"/>
              <a:t>Suppose want to see which region has the highest or lowest profitability, let’s build a bar graph by drag and drop </a:t>
            </a:r>
            <a:r>
              <a:rPr lang="en-US" sz="1600" b="1" dirty="0"/>
              <a:t>Region</a:t>
            </a:r>
            <a:r>
              <a:rPr lang="en-US" sz="1600" dirty="0"/>
              <a:t> to </a:t>
            </a:r>
            <a:r>
              <a:rPr lang="en-US" sz="1600" b="1" dirty="0"/>
              <a:t>Columns</a:t>
            </a:r>
            <a:r>
              <a:rPr lang="en-US" sz="1600" dirty="0"/>
              <a:t> and </a:t>
            </a:r>
            <a:r>
              <a:rPr lang="en-US" sz="1600" b="1" dirty="0"/>
              <a:t>Profit</a:t>
            </a:r>
            <a:r>
              <a:rPr lang="en-US" sz="1600" dirty="0"/>
              <a:t> to </a:t>
            </a:r>
            <a:r>
              <a:rPr lang="en-US" sz="1600" b="1" dirty="0"/>
              <a:t>Rows</a:t>
            </a:r>
            <a:r>
              <a:rPr lang="en-US" sz="1600" dirty="0"/>
              <a:t>.  </a:t>
            </a:r>
          </a:p>
          <a:p>
            <a:r>
              <a:rPr lang="en-US" sz="1600" dirty="0"/>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3"/>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3"/>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4"/>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a:lstStyle/>
          <a:p>
            <a:r>
              <a:rPr lang="en-US" dirty="0"/>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br>
            <a:endParaRPr lang="en-US" dirty="0"/>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lnSpcReduction="10000"/>
          </a:bodyPr>
          <a:lstStyle/>
          <a:p>
            <a:r>
              <a:rPr lang="en-US" sz="2100" dirty="0"/>
              <a:t>Pie chart: commonly used to show parts of a whole</a:t>
            </a:r>
          </a:p>
          <a:p>
            <a:pPr marL="114300" indent="0">
              <a:buNone/>
            </a:pPr>
            <a:r>
              <a:rPr lang="en-US" sz="2100" dirty="0"/>
              <a:t>However…</a:t>
            </a:r>
          </a:p>
          <a:p>
            <a:r>
              <a:rPr lang="en-US" dirty="0"/>
              <a:t>Hard to judge relative size of pie slices – better at differentiating length</a:t>
            </a:r>
          </a:p>
          <a:p>
            <a:endParaRPr lang="en-US" dirty="0"/>
          </a:p>
          <a:p>
            <a:r>
              <a:rPr lang="en-US" dirty="0"/>
              <a:t> Take up a lot of space to present little information</a:t>
            </a:r>
          </a:p>
          <a:p>
            <a:endParaRPr lang="en-US" dirty="0"/>
          </a:p>
          <a:p>
            <a:r>
              <a:rPr lang="en-US" dirty="0"/>
              <a:t>Require labels and good color contrast to even be usable (often difficult)</a:t>
            </a:r>
          </a:p>
          <a:p>
            <a:endParaRPr lang="en-US" dirty="0"/>
          </a:p>
          <a:p>
            <a:pPr marL="1544638" indent="-1430338">
              <a:buNone/>
            </a:pPr>
            <a:r>
              <a:rPr lang="en-US" dirty="0"/>
              <a:t>                     When have one part that is a lot bigger than the other parts, pie chart can then be used to best depict the visual</a:t>
            </a:r>
          </a:p>
          <a:p>
            <a:endParaRPr lang="en-US" dirty="0"/>
          </a:p>
          <a:p>
            <a:endParaRPr lang="en-US" dirty="0"/>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pPr/>
              <a:t>3</a:t>
            </a:fld>
            <a:endParaRPr lang="en" dirty="0"/>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Pie Chart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600" dirty="0"/>
              <a:t>Create a pie chart to show which customer segment has the highest return rate by drag and drop </a:t>
            </a:r>
            <a:r>
              <a:rPr lang="en-US" sz="1600" b="1" dirty="0"/>
              <a:t>Segment</a:t>
            </a:r>
            <a:r>
              <a:rPr lang="en-US" sz="1600" dirty="0"/>
              <a:t> into </a:t>
            </a:r>
            <a:r>
              <a:rPr lang="en-US" sz="1600" b="1" dirty="0"/>
              <a:t>Columns</a:t>
            </a:r>
            <a:r>
              <a:rPr lang="en-US" sz="1600" dirty="0"/>
              <a:t> and drag and drop </a:t>
            </a:r>
            <a:r>
              <a:rPr lang="en-US" sz="1600" b="1" dirty="0"/>
              <a:t>Returns (count) </a:t>
            </a:r>
            <a:r>
              <a:rPr lang="en-US" sz="1600" dirty="0"/>
              <a:t>into the </a:t>
            </a:r>
            <a:r>
              <a:rPr lang="en-US" sz="1600" b="1" dirty="0"/>
              <a:t>Rows</a:t>
            </a:r>
            <a:r>
              <a:rPr lang="en-US" sz="1600" dirty="0"/>
              <a:t>.  </a:t>
            </a:r>
          </a:p>
          <a:p>
            <a:r>
              <a:rPr lang="en-US" sz="1600" dirty="0"/>
              <a:t>Go to </a:t>
            </a:r>
            <a:r>
              <a:rPr lang="en-US" sz="1600" b="1" dirty="0"/>
              <a:t>Show Me</a:t>
            </a:r>
            <a:r>
              <a:rPr lang="en-US" sz="1600" dirty="0"/>
              <a:t> and click on </a:t>
            </a:r>
            <a:r>
              <a:rPr lang="en-US" sz="1600" b="1" dirty="0"/>
              <a:t>Pie Chart </a:t>
            </a:r>
            <a:r>
              <a:rPr lang="en-US" sz="1600" dirty="0"/>
              <a:t>then drop </a:t>
            </a:r>
            <a:r>
              <a:rPr lang="en-US" sz="1600" b="1" dirty="0"/>
              <a:t>Segment</a:t>
            </a:r>
            <a:r>
              <a:rPr lang="en-US" sz="1600" dirty="0"/>
              <a:t> onto </a:t>
            </a:r>
            <a:r>
              <a:rPr lang="en-US" sz="1600" b="1" dirty="0"/>
              <a:t>Label</a:t>
            </a:r>
            <a:r>
              <a:rPr lang="en-US" sz="1600" dirty="0"/>
              <a:t> and right click on first </a:t>
            </a:r>
            <a:r>
              <a:rPr lang="en-US" sz="1600" b="1" dirty="0"/>
              <a:t>CNT(Returns)</a:t>
            </a:r>
            <a:r>
              <a:rPr lang="en-US" sz="1600" dirty="0"/>
              <a:t> to select </a:t>
            </a:r>
            <a:r>
              <a:rPr lang="en-US" sz="1600" b="1" dirty="0"/>
              <a:t>Percentage of Total</a:t>
            </a:r>
            <a:r>
              <a:rPr lang="en-US" sz="1600" dirty="0"/>
              <a:t> under </a:t>
            </a:r>
            <a:r>
              <a:rPr lang="en-US" sz="1600" b="1" dirty="0"/>
              <a:t>Quick Table Calculations</a:t>
            </a:r>
            <a:r>
              <a:rPr lang="en-US" sz="1600" dirty="0"/>
              <a:t>.</a:t>
            </a:r>
          </a:p>
          <a:p>
            <a:pPr marL="114300" indent="0">
              <a:buNone/>
            </a:pPr>
            <a:endParaRPr lang="en-US" sz="1600" dirty="0"/>
          </a:p>
          <a:p>
            <a:pPr marL="114300" indent="0">
              <a:buNone/>
            </a:pPr>
            <a:endParaRPr lang="en-US" sz="1600" dirty="0"/>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2"/>
          <a:srcRect l="21795" t="11202" r="4578" b="18926"/>
          <a:stretch/>
        </p:blipFill>
        <p:spPr>
          <a:xfrm>
            <a:off x="1542422" y="1602752"/>
            <a:ext cx="5963698" cy="3537209"/>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t>31</a:t>
            </a:fld>
            <a:endParaRPr lang="en-US" dirty="0"/>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t>Check point:</a:t>
            </a:r>
            <a:r>
              <a:rPr lang="en-US" sz="2000" dirty="0"/>
              <a:t> Since Tableau plots are generated by simple drag and drop into the worksheet, experiment with the dimensions, measures and other functions on the left side of the workspace to create new plots of:</a:t>
            </a:r>
          </a:p>
          <a:p>
            <a:r>
              <a:rPr lang="en-US" sz="2000" dirty="0"/>
              <a:t>Time series</a:t>
            </a:r>
          </a:p>
          <a:p>
            <a:r>
              <a:rPr lang="en-US" sz="2000" dirty="0"/>
              <a:t>Ranking (either ascending or descending order)</a:t>
            </a:r>
          </a:p>
          <a:p>
            <a:r>
              <a:rPr lang="en-US" sz="2000" dirty="0"/>
              <a:t>Pie chart</a:t>
            </a:r>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200" dirty="0"/>
          </a:p>
          <a:p>
            <a:pPr marL="114300" indent="0">
              <a:buFont typeface="Arial"/>
              <a:buNone/>
            </a:pPr>
            <a:endParaRPr lang="en-US" sz="1200" dirty="0"/>
          </a:p>
          <a:p>
            <a:pPr marL="114300" indent="0">
              <a:buFont typeface="Arial"/>
              <a:buNone/>
            </a:pPr>
            <a:endParaRPr lang="en-US" sz="1200" dirty="0"/>
          </a:p>
        </p:txBody>
      </p:sp>
    </p:spTree>
    <p:extLst>
      <p:ext uri="{BB962C8B-B14F-4D97-AF65-F5344CB8AC3E}">
        <p14:creationId xmlns:p14="http://schemas.microsoft.com/office/powerpoint/2010/main" val="4883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Difference </a:t>
            </a:r>
            <a:br>
              <a:rPr lang="en-US" dirty="0"/>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a:lstStyle/>
          <a:p>
            <a:r>
              <a:rPr lang="en-US" dirty="0"/>
              <a:t>Difference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a simple table to show the average ship times for different customer segments by creating a “</a:t>
            </a:r>
            <a:r>
              <a:rPr lang="en-US" sz="1300" b="1" dirty="0" err="1"/>
              <a:t>DateDiff</a:t>
            </a:r>
            <a:r>
              <a:rPr lang="en-US" sz="1300" dirty="0"/>
              <a:t>” field first by going to </a:t>
            </a:r>
            <a:r>
              <a:rPr lang="en-US" sz="1300" b="1" dirty="0"/>
              <a:t>Create Calculated Field </a:t>
            </a:r>
            <a:r>
              <a:rPr lang="en-US" sz="1300" dirty="0"/>
              <a:t>under </a:t>
            </a:r>
            <a:r>
              <a:rPr lang="en-US" sz="1300" b="1" dirty="0"/>
              <a:t>Analysis</a:t>
            </a:r>
            <a:r>
              <a:rPr lang="en-US" sz="1300" dirty="0"/>
              <a:t>.</a:t>
            </a:r>
          </a:p>
          <a:p>
            <a:r>
              <a:rPr lang="en-US" sz="1300" dirty="0"/>
              <a:t>When the </a:t>
            </a:r>
            <a:r>
              <a:rPr lang="en-US" sz="1300" b="1" dirty="0"/>
              <a:t>Calculated Field</a:t>
            </a:r>
            <a:r>
              <a:rPr lang="en-US" sz="1300" dirty="0"/>
              <a:t> Windows open, name the field “</a:t>
            </a:r>
            <a:r>
              <a:rPr lang="en-US" sz="1300" b="1" dirty="0" err="1"/>
              <a:t>DateDiff</a:t>
            </a:r>
            <a:r>
              <a:rPr lang="en-US" sz="1300" dirty="0"/>
              <a:t>” and then enter</a:t>
            </a:r>
          </a:p>
          <a:p>
            <a:pPr marL="114300" indent="0">
              <a:buNone/>
            </a:pPr>
            <a:r>
              <a:rPr lang="en-US" sz="1300" dirty="0"/>
              <a:t>       “</a:t>
            </a:r>
            <a:r>
              <a:rPr lang="en-US" sz="1300" b="1" dirty="0"/>
              <a:t>[Ship Date ] – [Ordered Date]</a:t>
            </a:r>
            <a:r>
              <a:rPr lang="en-US" sz="1300" dirty="0"/>
              <a:t>.”</a:t>
            </a:r>
          </a:p>
          <a:p>
            <a:r>
              <a:rPr lang="en-US" sz="1300" dirty="0"/>
              <a:t>Populate table by drag and drop </a:t>
            </a:r>
            <a:r>
              <a:rPr lang="en-US" sz="1300" b="1" dirty="0"/>
              <a:t>Segment</a:t>
            </a:r>
            <a:r>
              <a:rPr lang="en-US" sz="1300" dirty="0"/>
              <a:t> into </a:t>
            </a:r>
            <a:r>
              <a:rPr lang="en-US" sz="1300" b="1" dirty="0"/>
              <a:t>Columns</a:t>
            </a:r>
            <a:r>
              <a:rPr lang="en-US" sz="1300" dirty="0"/>
              <a:t> and </a:t>
            </a:r>
            <a:r>
              <a:rPr lang="en-US" sz="1300" b="1" dirty="0" err="1"/>
              <a:t>DateDiff</a:t>
            </a:r>
            <a:r>
              <a:rPr lang="en-US" sz="1300" dirty="0"/>
              <a:t> into </a:t>
            </a:r>
            <a:r>
              <a:rPr lang="en-US" sz="1300" b="1" dirty="0"/>
              <a:t>Rows</a:t>
            </a:r>
            <a:r>
              <a:rPr lang="en-US" sz="1300" dirty="0"/>
              <a:t>.</a:t>
            </a:r>
          </a:p>
          <a:p>
            <a:r>
              <a:rPr lang="en-US" sz="1300" dirty="0"/>
              <a:t>Click on the </a:t>
            </a:r>
            <a:r>
              <a:rPr lang="en-US" sz="1300" b="1" dirty="0" err="1"/>
              <a:t>DateDiff</a:t>
            </a:r>
            <a:r>
              <a:rPr lang="en-US" sz="1300" dirty="0"/>
              <a:t> drop down arrow and select </a:t>
            </a:r>
            <a:r>
              <a:rPr lang="en-US" sz="1300" b="1" dirty="0"/>
              <a:t>Average</a:t>
            </a:r>
            <a:r>
              <a:rPr lang="en-US" sz="1300" dirty="0"/>
              <a:t> under </a:t>
            </a:r>
            <a:r>
              <a:rPr lang="en-US" sz="1300" b="1" dirty="0"/>
              <a:t>Measure</a:t>
            </a:r>
            <a:r>
              <a:rPr lang="en-US" sz="1300" dirty="0"/>
              <a:t>.</a:t>
            </a:r>
          </a:p>
          <a:p>
            <a:pPr marL="114300" indent="0">
              <a:buNone/>
            </a:pPr>
            <a:endParaRPr lang="en-US" sz="1600" dirty="0"/>
          </a:p>
          <a:p>
            <a:pPr marL="114300" indent="0">
              <a:buNone/>
            </a:pPr>
            <a:endParaRPr lang="en-US" sz="1600" dirty="0"/>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2"/>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Distribution</a:t>
            </a:r>
            <a:br>
              <a:rPr lang="en-US" dirty="0"/>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5"/>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6"/>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7"/>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8"/>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Line Distribution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a simple line distribution to show quarterly sales trend from 2014 to 2017 by drag and drop </a:t>
            </a:r>
            <a:r>
              <a:rPr lang="en-US" sz="1300" b="1" dirty="0"/>
              <a:t>Order Date </a:t>
            </a:r>
            <a:r>
              <a:rPr lang="en-US" sz="1300" dirty="0"/>
              <a:t>to </a:t>
            </a:r>
            <a:r>
              <a:rPr lang="en-US" sz="1300" b="1" dirty="0"/>
              <a:t>Columns</a:t>
            </a:r>
            <a:r>
              <a:rPr lang="en-US" sz="1300" dirty="0"/>
              <a:t> and </a:t>
            </a:r>
            <a:r>
              <a:rPr lang="en-US" sz="1300" b="1" dirty="0"/>
              <a:t>Sales</a:t>
            </a:r>
            <a:r>
              <a:rPr lang="en-US" sz="1300" dirty="0"/>
              <a:t> to </a:t>
            </a:r>
            <a:r>
              <a:rPr lang="en-US" sz="1300" b="1" dirty="0"/>
              <a:t>Rows</a:t>
            </a:r>
          </a:p>
          <a:p>
            <a:r>
              <a:rPr lang="en-US" sz="1300" dirty="0"/>
              <a:t>Click on </a:t>
            </a:r>
            <a:r>
              <a:rPr lang="en-US" sz="1300" b="1" dirty="0"/>
              <a:t>Show Me </a:t>
            </a:r>
            <a:r>
              <a:rPr lang="en-US" sz="1300" dirty="0"/>
              <a:t>to select </a:t>
            </a:r>
            <a:r>
              <a:rPr lang="en-US" sz="1300" b="1" dirty="0"/>
              <a:t>Line</a:t>
            </a:r>
            <a:r>
              <a:rPr lang="en-US" sz="1300" dirty="0"/>
              <a:t> graph and change </a:t>
            </a:r>
            <a:r>
              <a:rPr lang="en-US" sz="1300" b="1" dirty="0"/>
              <a:t>Order Date </a:t>
            </a:r>
            <a:r>
              <a:rPr lang="en-US" sz="1300" dirty="0"/>
              <a:t>to </a:t>
            </a:r>
            <a:r>
              <a:rPr lang="en-US" sz="1300" b="1" dirty="0"/>
              <a:t>Quarterly</a:t>
            </a:r>
            <a:r>
              <a:rPr lang="en-US" sz="1300" dirty="0"/>
              <a:t>.</a:t>
            </a:r>
          </a:p>
          <a:p>
            <a:r>
              <a:rPr lang="en-US" sz="1300" dirty="0"/>
              <a:t>Activate trend line by selecting </a:t>
            </a:r>
            <a:r>
              <a:rPr lang="en-US" sz="1300" b="1" dirty="0"/>
              <a:t>Trendlines</a:t>
            </a:r>
            <a:r>
              <a:rPr lang="en-US" sz="1300" dirty="0"/>
              <a:t> under </a:t>
            </a:r>
            <a:r>
              <a:rPr lang="en-US" sz="1300" b="1" dirty="0"/>
              <a:t>Analysis</a:t>
            </a:r>
            <a:r>
              <a:rPr lang="en-US" sz="1300" dirty="0"/>
              <a:t>.</a:t>
            </a:r>
          </a:p>
          <a:p>
            <a:pPr marL="114300" indent="0">
              <a:buNone/>
            </a:pPr>
            <a:endParaRPr lang="en-US" sz="1600" dirty="0"/>
          </a:p>
          <a:p>
            <a:pPr marL="114300" indent="0">
              <a:buNone/>
            </a:pPr>
            <a:endParaRPr lang="en-US" sz="1600" dirty="0"/>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2"/>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a:lstStyle/>
          <a:p>
            <a:r>
              <a:rPr lang="en-US" dirty="0"/>
              <a:t>Correlation</a:t>
            </a:r>
            <a:br>
              <a:rPr lang="en-US" dirty="0"/>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Scatter Plot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scatter plot comparing Sales to Profit by dragging </a:t>
            </a:r>
            <a:r>
              <a:rPr lang="en-US" sz="1300" b="1" dirty="0"/>
              <a:t>Profit</a:t>
            </a:r>
            <a:r>
              <a:rPr lang="en-US" sz="1300" dirty="0"/>
              <a:t> to </a:t>
            </a:r>
            <a:r>
              <a:rPr lang="en-US" sz="1300" b="1" dirty="0"/>
              <a:t>Columns</a:t>
            </a:r>
            <a:r>
              <a:rPr lang="en-US" sz="1300" dirty="0"/>
              <a:t> and </a:t>
            </a:r>
            <a:r>
              <a:rPr lang="en-US" sz="1300" b="1" dirty="0"/>
              <a:t>Sales</a:t>
            </a:r>
            <a:r>
              <a:rPr lang="en-US" sz="1300" dirty="0"/>
              <a:t> to </a:t>
            </a:r>
            <a:r>
              <a:rPr lang="en-US" sz="1300" b="1" dirty="0"/>
              <a:t>Rows</a:t>
            </a:r>
            <a:r>
              <a:rPr lang="en-US" sz="1300" dirty="0"/>
              <a:t>.  </a:t>
            </a:r>
          </a:p>
          <a:p>
            <a:r>
              <a:rPr lang="en-US" sz="1300" dirty="0"/>
              <a:t>Drag </a:t>
            </a:r>
            <a:r>
              <a:rPr lang="en-US" sz="1300" b="1" dirty="0"/>
              <a:t>Category</a:t>
            </a:r>
            <a:r>
              <a:rPr lang="en-US" sz="1300" dirty="0"/>
              <a:t> to </a:t>
            </a:r>
            <a:r>
              <a:rPr lang="en-US" sz="1300" b="1" dirty="0"/>
              <a:t>Colors</a:t>
            </a:r>
            <a:r>
              <a:rPr lang="en-US" sz="1300" dirty="0"/>
              <a:t> under the </a:t>
            </a:r>
            <a:r>
              <a:rPr lang="en-US" sz="1300" b="1" dirty="0"/>
              <a:t>Marks</a:t>
            </a:r>
            <a:r>
              <a:rPr lang="en-US" sz="1300" dirty="0"/>
              <a:t> Card and then drag </a:t>
            </a:r>
            <a:r>
              <a:rPr lang="en-US" sz="1300" b="1" dirty="0"/>
              <a:t>Region</a:t>
            </a:r>
            <a:r>
              <a:rPr lang="en-US" sz="1300" dirty="0"/>
              <a:t> to </a:t>
            </a:r>
            <a:r>
              <a:rPr lang="en-US" sz="1300" b="1" dirty="0"/>
              <a:t>Details</a:t>
            </a:r>
            <a:r>
              <a:rPr lang="en-US" sz="1300" dirty="0"/>
              <a:t> under the </a:t>
            </a:r>
            <a:r>
              <a:rPr lang="en-US" sz="1300" b="1" dirty="0"/>
              <a:t>Marks</a:t>
            </a:r>
            <a:r>
              <a:rPr lang="en-US" sz="1300" dirty="0"/>
              <a:t> Card.</a:t>
            </a:r>
          </a:p>
          <a:p>
            <a:r>
              <a:rPr lang="en-US" sz="1300" dirty="0"/>
              <a:t>Activate </a:t>
            </a:r>
            <a:r>
              <a:rPr lang="en-US" sz="1300" b="1" dirty="0"/>
              <a:t>Trend Line </a:t>
            </a:r>
            <a:r>
              <a:rPr lang="en-US" sz="1300" dirty="0"/>
              <a:t>under the </a:t>
            </a:r>
            <a:r>
              <a:rPr lang="en-US" sz="1300" b="1" dirty="0"/>
              <a:t>Analysis</a:t>
            </a:r>
            <a:r>
              <a:rPr lang="en-US" sz="1300" dirty="0"/>
              <a:t> tab. </a:t>
            </a:r>
          </a:p>
          <a:p>
            <a:pPr marL="114300" indent="0">
              <a:buNone/>
            </a:pPr>
            <a:endParaRPr lang="en-US" sz="1600" dirty="0"/>
          </a:p>
          <a:p>
            <a:pPr marL="114300" indent="0">
              <a:buNone/>
            </a:pPr>
            <a:endParaRPr lang="en-US" sz="1600" dirty="0"/>
          </a:p>
          <a:p>
            <a:pPr marL="114300" indent="0">
              <a:buNone/>
            </a:pPr>
            <a:endParaRPr lang="en-US" sz="1600" dirty="0"/>
          </a:p>
        </p:txBody>
      </p:sp>
      <p:pic>
        <p:nvPicPr>
          <p:cNvPr id="5" name="Picture 4" descr="Chart, line chart&#10;&#10;Description automatically generated">
            <a:extLst>
              <a:ext uri="{FF2B5EF4-FFF2-40B4-BE49-F238E27FC236}">
                <a16:creationId xmlns:a16="http://schemas.microsoft.com/office/drawing/2014/main" id="{DC628043-1B9B-3049-B2C4-C42DC8C35A75}"/>
              </a:ext>
            </a:extLst>
          </p:cNvPr>
          <p:cNvPicPr>
            <a:picLocks noChangeAspect="1"/>
          </p:cNvPicPr>
          <p:nvPr/>
        </p:nvPicPr>
        <p:blipFill>
          <a:blip r:embed="rId2"/>
          <a:stretch>
            <a:fillRect/>
          </a:stretch>
        </p:blipFill>
        <p:spPr>
          <a:xfrm>
            <a:off x="1175067" y="1156489"/>
            <a:ext cx="6793866" cy="3987011"/>
          </a:xfrm>
          <a:prstGeom prst="rect">
            <a:avLst/>
          </a:prstGeom>
        </p:spPr>
      </p:pic>
    </p:spTree>
    <p:extLst>
      <p:ext uri="{BB962C8B-B14F-4D97-AF65-F5344CB8AC3E}">
        <p14:creationId xmlns:p14="http://schemas.microsoft.com/office/powerpoint/2010/main" val="225352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a:lstStyle/>
          <a:p>
            <a:r>
              <a:rPr lang="en-US" dirty="0"/>
              <a:t>Basic Map</a:t>
            </a:r>
            <a:br>
              <a:rPr lang="en-US" dirty="0"/>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3"/>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Fill Map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06214"/>
            <a:ext cx="9032488" cy="3416400"/>
          </a:xfrm>
        </p:spPr>
        <p:txBody>
          <a:bodyPr/>
          <a:lstStyle/>
          <a:p>
            <a:r>
              <a:rPr lang="en-US" sz="1300" dirty="0"/>
              <a:t>Create map by drag and drop “</a:t>
            </a:r>
            <a:r>
              <a:rPr lang="en-US" sz="1300" b="1" dirty="0"/>
              <a:t>City</a:t>
            </a:r>
            <a:r>
              <a:rPr lang="en-US" sz="1300" dirty="0"/>
              <a:t>” data field into the largest “</a:t>
            </a:r>
            <a:r>
              <a:rPr lang="en-US" sz="1300" b="1" dirty="0"/>
              <a:t>Drop data field here</a:t>
            </a:r>
            <a:r>
              <a:rPr lang="en-US" sz="1300" dirty="0"/>
              <a:t>” box.</a:t>
            </a:r>
          </a:p>
          <a:p>
            <a:r>
              <a:rPr lang="en-US" sz="1300" dirty="0"/>
              <a:t>Suppose want to create a map to see what sales are like for the cities, drag </a:t>
            </a:r>
            <a:r>
              <a:rPr lang="en-US" sz="1300" b="1" dirty="0"/>
              <a:t>Sales </a:t>
            </a:r>
            <a:r>
              <a:rPr lang="en-US" sz="1300" dirty="0"/>
              <a:t>into </a:t>
            </a:r>
            <a:r>
              <a:rPr lang="en-US" sz="1300" b="1" dirty="0"/>
              <a:t>Color</a:t>
            </a:r>
            <a:r>
              <a:rPr lang="en-US" sz="1300" dirty="0"/>
              <a:t>, then add </a:t>
            </a:r>
            <a:r>
              <a:rPr lang="en-US" sz="1300" b="1" dirty="0"/>
              <a:t>City</a:t>
            </a:r>
            <a:r>
              <a:rPr lang="en-US" sz="1300" dirty="0"/>
              <a:t> to </a:t>
            </a:r>
            <a:r>
              <a:rPr lang="en-US" sz="1300" b="1" dirty="0"/>
              <a:t>Label</a:t>
            </a:r>
            <a:r>
              <a:rPr lang="en-US" sz="1300" dirty="0"/>
              <a:t> under the Marks card.  </a:t>
            </a:r>
          </a:p>
          <a:p>
            <a:r>
              <a:rPr lang="en-US" sz="1300" dirty="0"/>
              <a:t>If want to </a:t>
            </a:r>
            <a:r>
              <a:rPr lang="en-US" sz="1300" b="1" dirty="0"/>
              <a:t>filter</a:t>
            </a:r>
            <a:r>
              <a:rPr lang="en-US" sz="1300" dirty="0"/>
              <a:t> with </a:t>
            </a:r>
            <a:r>
              <a:rPr lang="en-US" sz="1300" b="1" dirty="0"/>
              <a:t>Year</a:t>
            </a:r>
            <a:r>
              <a:rPr lang="en-US" sz="1300" dirty="0"/>
              <a:t>, then drag </a:t>
            </a:r>
            <a:r>
              <a:rPr lang="en-US" sz="1300" b="1" dirty="0"/>
              <a:t>Order date </a:t>
            </a:r>
            <a:r>
              <a:rPr lang="en-US" sz="1300" dirty="0"/>
              <a:t>into </a:t>
            </a:r>
            <a:r>
              <a:rPr lang="en-US" sz="1300" b="1" dirty="0"/>
              <a:t>Filters</a:t>
            </a:r>
            <a:r>
              <a:rPr lang="en-US" sz="1300" dirty="0"/>
              <a:t> card.</a:t>
            </a:r>
            <a:endParaRPr lang="en-US" sz="1600" dirty="0"/>
          </a:p>
          <a:p>
            <a:pPr marL="114300" indent="0">
              <a:buNone/>
            </a:pPr>
            <a:endParaRPr lang="en-US" sz="1600" dirty="0"/>
          </a:p>
          <a:p>
            <a:pPr marL="114300" indent="0">
              <a:buNone/>
            </a:pPr>
            <a:endParaRPr lang="en-US" sz="1600" dirty="0"/>
          </a:p>
        </p:txBody>
      </p:sp>
      <p:pic>
        <p:nvPicPr>
          <p:cNvPr id="6" name="Picture 5" descr="Graphical user interface, application, map&#10;&#10;Description automatically generated">
            <a:extLst>
              <a:ext uri="{FF2B5EF4-FFF2-40B4-BE49-F238E27FC236}">
                <a16:creationId xmlns:a16="http://schemas.microsoft.com/office/drawing/2014/main" id="{FD9EB3D3-BE8F-F146-B9B4-47BD21C7EBD5}"/>
              </a:ext>
            </a:extLst>
          </p:cNvPr>
          <p:cNvPicPr>
            <a:picLocks noChangeAspect="1"/>
          </p:cNvPicPr>
          <p:nvPr/>
        </p:nvPicPr>
        <p:blipFill>
          <a:blip r:embed="rId2"/>
          <a:stretch>
            <a:fillRect/>
          </a:stretch>
        </p:blipFill>
        <p:spPr>
          <a:xfrm>
            <a:off x="1439291" y="1386348"/>
            <a:ext cx="6358337" cy="3751478"/>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t>Connect data sources to Tableau </a:t>
            </a:r>
          </a:p>
          <a:p>
            <a:r>
              <a:rPr lang="en-US" sz="2400" dirty="0"/>
              <a:t>Create different worksheets to visualize insights of the data</a:t>
            </a:r>
          </a:p>
          <a:p>
            <a:r>
              <a:rPr lang="en-US" sz="2400" dirty="0"/>
              <a:t>Create Tableau Dashboard showing meaningful data visualization</a:t>
            </a:r>
          </a:p>
          <a:p>
            <a:r>
              <a:rPr lang="en-US" sz="2400" dirty="0"/>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pPr/>
              <a:t>4</a:t>
            </a:fld>
            <a:endParaRPr lang="en" dirty="0"/>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t>40</a:t>
            </a:fld>
            <a:endParaRPr lang="en-US" dirty="0"/>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t>Check point:</a:t>
            </a:r>
            <a:r>
              <a:rPr lang="en-US" sz="2000" dirty="0"/>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p>
          <a:p>
            <a:r>
              <a:rPr lang="en-US" sz="2000" dirty="0"/>
              <a:t>Play around with filter, label, color etc.</a:t>
            </a:r>
          </a:p>
          <a:p>
            <a:r>
              <a:rPr lang="en-US" sz="2000" dirty="0"/>
              <a:t>Feel free to activate the trend line to show the trend.</a:t>
            </a:r>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200" dirty="0"/>
          </a:p>
          <a:p>
            <a:pPr marL="114300" indent="0">
              <a:buFont typeface="Arial"/>
              <a:buNone/>
            </a:pPr>
            <a:endParaRPr lang="en-US" sz="1200" dirty="0"/>
          </a:p>
          <a:p>
            <a:pPr marL="114300" indent="0">
              <a:buFont typeface="Arial"/>
              <a:buNone/>
            </a:pPr>
            <a:endParaRPr lang="en-US" sz="1200" dirty="0"/>
          </a:p>
        </p:txBody>
      </p:sp>
    </p:spTree>
    <p:extLst>
      <p:ext uri="{BB962C8B-B14F-4D97-AF65-F5344CB8AC3E}">
        <p14:creationId xmlns:p14="http://schemas.microsoft.com/office/powerpoint/2010/main" val="398346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a:lstStyle/>
          <a:p>
            <a:r>
              <a:rPr lang="en-US" dirty="0"/>
              <a:t>Create Dashboard</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t>Make a dashboard by clicking on          </a:t>
            </a:r>
          </a:p>
          <a:p>
            <a:r>
              <a:rPr lang="en-US" sz="1300" dirty="0"/>
              <a:t>The left panel contains the sheets that were created. Click and drag them onto your workspace. Using the arrows, adjust the sizes, fonts and layouts of the visualization.</a:t>
            </a:r>
          </a:p>
          <a:p>
            <a:r>
              <a:rPr lang="en-US" sz="1300" dirty="0"/>
              <a:t>Under the dashboard menu, select “Add a Title,” to finish off.  </a:t>
            </a:r>
            <a:endParaRPr lang="en-US" sz="1600" dirty="0"/>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2"/>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3"/>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42</a:t>
            </a:fld>
            <a:endParaRPr lang="e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To share or present your findings the easiest way is to just export an image.</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On any worksheet go to </a:t>
            </a:r>
            <a:r>
              <a:rPr lang="en" sz="1900" b="1" i="0" u="none" strike="noStrike" cap="none">
                <a:solidFill>
                  <a:schemeClr val="dk2"/>
                </a:solidFill>
                <a:latin typeface="Nunito"/>
                <a:ea typeface="Nunito"/>
                <a:cs typeface="Nunito"/>
                <a:sym typeface="Nunito"/>
              </a:rPr>
              <a:t>Worksheet &gt; Export &gt; Image…</a:t>
            </a:r>
            <a:endParaRPr sz="1900" b="1"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It will give you options on Titles, Legends, Captions, and more.</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want to show a collection of visualizations you will be better off </a:t>
            </a:r>
            <a:r>
              <a:rPr lang="en" sz="1900" b="0" i="0" u="sng" strike="noStrike" cap="none">
                <a:solidFill>
                  <a:schemeClr val="dk2"/>
                </a:solidFill>
                <a:latin typeface="Nunito"/>
                <a:ea typeface="Nunito"/>
                <a:cs typeface="Nunito"/>
                <a:sym typeface="Nunito"/>
              </a:rPr>
              <a:t>creating a dashboard and/or a story</a:t>
            </a:r>
            <a:r>
              <a:rPr lang="en" sz="1900" b="0" i="0" u="none" strike="noStrike" cap="none">
                <a:solidFill>
                  <a:schemeClr val="dk2"/>
                </a:solidFill>
                <a:latin typeface="Nunito"/>
                <a:ea typeface="Nunito"/>
                <a:cs typeface="Nunito"/>
                <a:sym typeface="Nunito"/>
              </a:rPr>
              <a:t> and exporting that.</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are collaborating with another Tableau user you can share the .twbx file or just a .twb if they have the data.</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publically for free.</a:t>
            </a:r>
            <a:endParaRPr sz="19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43</a:t>
            </a:fld>
            <a:endParaRPr lang="e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3"/>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4"/>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44</a:t>
            </a:fld>
            <a:endParaRPr lang="e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45</a:t>
            </a:fld>
            <a:endParaRPr lang="e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46</a:t>
            </a:fld>
            <a:endParaRPr lang="e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Where is Deception Island located?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47</a:t>
            </a:fld>
            <a:endParaRPr lang="e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48</a:t>
            </a:fld>
            <a:endParaRPr lang="e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3"/>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49</a:t>
            </a:fld>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Regular" pitchFamily="2" charset="77"/>
              </a:rPr>
              <a:t>Magic Quadrant for Analytics and Business Intelligence Platforms</a:t>
            </a:r>
            <a:endParaRPr dirty="0">
              <a:latin typeface="Maven Pro Regular"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Regular" pitchFamily="2" charset="77"/>
              </a:rPr>
              <a:t>Source: Gartner (February 2021)</a:t>
            </a:r>
            <a:endParaRPr dirty="0">
              <a:latin typeface="Maven Pro Regular"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pPr/>
              <a:t>5</a:t>
            </a:fld>
            <a:endParaRPr lang="en" dirty="0"/>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50</a:t>
            </a:fld>
            <a:endParaRPr lang="e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br>
              <a:rPr lang="en" dirty="0"/>
            </a:br>
            <a:r>
              <a:rPr lang="en-US" sz="1600" dirty="0"/>
              <a:t>C</a:t>
            </a:r>
            <a:r>
              <a:rPr lang="en" sz="1600" dirty="0" err="1"/>
              <a:t>ome</a:t>
            </a:r>
            <a:r>
              <a:rPr lang="en" sz="1600" dirty="0"/>
              <a:t> visit us at Kravis Lower Court or email us at </a:t>
            </a:r>
            <a:r>
              <a:rPr lang="en" sz="1600" dirty="0" err="1"/>
              <a:t>qcl@cmc.edu</a:t>
            </a:r>
            <a:endParaRPr sz="1600" dirty="0"/>
          </a:p>
        </p:txBody>
      </p:sp>
      <p:sp>
        <p:nvSpPr>
          <p:cNvPr id="2" name="Slide Number Placeholder 1"/>
          <p:cNvSpPr>
            <a:spLocks noGrp="1"/>
          </p:cNvSpPr>
          <p:nvPr>
            <p:ph type="sldNum" idx="12"/>
          </p:nvPr>
        </p:nvSpPr>
        <p:spPr/>
        <p:txBody>
          <a:bodyPr/>
          <a:lstStyle/>
          <a:p>
            <a:fld id="{00000000-1234-1234-1234-123412341234}" type="slidenum">
              <a:rPr lang="en" smtClean="0"/>
              <a:pPr/>
              <a:t>51</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3886"/>
            <a:ext cx="8520600" cy="572700"/>
          </a:xfrm>
        </p:spPr>
        <p:txBody>
          <a:bodyPr/>
          <a:lstStyle/>
          <a:p>
            <a:r>
              <a:rPr lang="en-US" sz="2400" b="1" dirty="0"/>
              <a:t>Cycle of Visual Analytics </a:t>
            </a:r>
          </a:p>
        </p:txBody>
      </p:sp>
      <p:pic>
        <p:nvPicPr>
          <p:cNvPr id="5" name="Picture 4"/>
          <p:cNvPicPr>
            <a:picLocks noChangeAspect="1"/>
          </p:cNvPicPr>
          <p:nvPr/>
        </p:nvPicPr>
        <p:blipFill>
          <a:blip r:embed="rId3"/>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6</a:t>
            </a:fld>
            <a:endParaRPr lang="en" dirty="0"/>
          </a:p>
        </p:txBody>
      </p:sp>
    </p:spTree>
    <p:extLst>
      <p:ext uri="{BB962C8B-B14F-4D97-AF65-F5344CB8AC3E}">
        <p14:creationId xmlns:p14="http://schemas.microsoft.com/office/powerpoint/2010/main" val="244221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t>Tableau Desktop</a:t>
            </a:r>
          </a:p>
          <a:p>
            <a:r>
              <a:rPr lang="en-US" dirty="0"/>
              <a:t>Tableau Public</a:t>
            </a:r>
          </a:p>
          <a:p>
            <a:r>
              <a:rPr lang="en-US" dirty="0"/>
              <a:t>Tableau Online</a:t>
            </a:r>
          </a:p>
          <a:p>
            <a:r>
              <a:rPr lang="en-US" dirty="0"/>
              <a:t>Tableau Server</a:t>
            </a:r>
          </a:p>
          <a:p>
            <a:r>
              <a:rPr lang="en-US" dirty="0"/>
              <a:t>Tableau Reader</a:t>
            </a:r>
          </a:p>
          <a:p>
            <a:endParaRPr lang="en-US" dirty="0"/>
          </a:p>
          <a:p>
            <a:pPr marL="114300" indent="0">
              <a:buNone/>
            </a:pPr>
            <a:br>
              <a:rPr lang="en-US" dirty="0"/>
            </a:b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7</a:t>
            </a:fld>
            <a:endParaRPr lang="e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Analytics in Tableau </a:t>
            </a:r>
          </a:p>
        </p:txBody>
      </p:sp>
      <p:sp>
        <p:nvSpPr>
          <p:cNvPr id="3" name="Text Placeholder 2"/>
          <p:cNvSpPr>
            <a:spLocks noGrp="1"/>
          </p:cNvSpPr>
          <p:nvPr>
            <p:ph type="body" idx="1"/>
          </p:nvPr>
        </p:nvSpPr>
        <p:spPr/>
        <p:txBody>
          <a:bodyPr/>
          <a:lstStyle/>
          <a:p>
            <a:r>
              <a:rPr lang="en-US" sz="2000" b="1" dirty="0">
                <a:solidFill>
                  <a:schemeClr val="tx1"/>
                </a:solidFill>
              </a:rPr>
              <a:t>Developer Tools:</a:t>
            </a:r>
            <a:r>
              <a:rPr lang="en-US" sz="2000" dirty="0">
                <a:solidFill>
                  <a:schemeClr val="tx1"/>
                </a:solidFill>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rPr>
              <a:t>Sharing Tools</a:t>
            </a:r>
            <a:r>
              <a:rPr lang="en-US" sz="2000" dirty="0">
                <a:solidFill>
                  <a:schemeClr val="tx1"/>
                </a:solidFill>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dirty="0"/>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pPr/>
              <a:t>9</a:t>
            </a:fld>
            <a:endParaRPr lang="en" dirty="0"/>
          </a:p>
        </p:txBody>
      </p:sp>
    </p:spTree>
    <p:extLst>
      <p:ext uri="{BB962C8B-B14F-4D97-AF65-F5344CB8AC3E}">
        <p14:creationId xmlns:p14="http://schemas.microsoft.com/office/powerpoint/2010/main" val="3527980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6112</TotalTime>
  <Words>2497</Words>
  <Application>Microsoft Macintosh PowerPoint</Application>
  <PresentationFormat>On-screen Show (16:9)</PresentationFormat>
  <Paragraphs>327</Paragraphs>
  <Slides>51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Maven Pro Regular</vt:lpstr>
      <vt:lpstr>Nunito</vt:lpstr>
      <vt:lpstr>Calibri</vt:lpstr>
      <vt:lpstr>Maven Pro</vt:lpstr>
      <vt:lpstr>Arial</vt:lpstr>
      <vt:lpstr>Tw Cen MT Condensed</vt:lpstr>
      <vt:lpstr>Simple Light</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Example </vt:lpstr>
      <vt:lpstr>Ranking values are ordered by size (descending or ascending)</vt:lpstr>
      <vt:lpstr>Ranking Example </vt:lpstr>
      <vt:lpstr>Part to Whole  values represent parts (ratios) of a whole </vt:lpstr>
      <vt:lpstr>Pie Chart Example </vt:lpstr>
      <vt:lpstr>PowerPoint Presentation</vt:lpstr>
      <vt:lpstr>Difference  between two sets of values</vt:lpstr>
      <vt:lpstr>Difference Example </vt:lpstr>
      <vt:lpstr>Distribution count of values per interval along quantitative scale</vt:lpstr>
      <vt:lpstr>Line Distribution Example </vt:lpstr>
      <vt:lpstr>Correlation Comparison of two paired sets of values to determine if there is a relationship between them</vt:lpstr>
      <vt:lpstr>Scatter Plot Example </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Lee, Seungho (Samuel)</cp:lastModifiedBy>
  <cp:revision>124</cp:revision>
  <cp:lastPrinted>2019-11-12T18:21:57Z</cp:lastPrinted>
  <dcterms:modified xsi:type="dcterms:W3CDTF">2021-11-03T21:12:07Z</dcterms:modified>
</cp:coreProperties>
</file>